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1A9C70-0029-4CB4-9CA0-5DC9254FF411}" type="datetimeFigureOut">
              <a:rPr lang="en-IN" smtClean="0"/>
              <a:t>20-01-2025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243F28-BEEE-401B-A008-FC81B67A6D24}" type="slidenum">
              <a:rPr lang="en-IN" smtClean="0"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916832"/>
            <a:ext cx="6334472" cy="208823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2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Wilcoxon Signed Rank Sum Test</a:t>
            </a:r>
            <a:endParaRPr lang="en-IN" sz="32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44" y="4725144"/>
            <a:ext cx="4390256" cy="164977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Srinibash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Dash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Gangadhar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Meher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</a:p>
          <a:p>
            <a:pPr marL="0" indent="0" algn="ctr">
              <a:buNone/>
            </a:pP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Sambalpu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Dr.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Srinibash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Dash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Gangadhar </a:t>
            </a:r>
            <a:r>
              <a:rPr 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Meher</a:t>
            </a:r>
            <a:r>
              <a:rPr lang="en-US" sz="1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</a:t>
            </a: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44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The Wilcoxon signed-rank test is a nan-parametric statistical hypothesis test to compare two related samples.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 Wilcoxon signed rank sum test is used in place of one-sample t-test &amp; paired t-test.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This test can be used for ordered categorical data where a numerical scale is inappropriate but it is possible to rank the observations.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4000" dirty="0">
                <a:latin typeface="Algerian" pitchFamily="82" charset="0"/>
              </a:rPr>
              <a:t>introduction</a:t>
            </a:r>
            <a:endParaRPr lang="en-IN" sz="4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9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                Assumptions</a:t>
            </a:r>
            <a:endParaRPr lang="en-IN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176" cy="4873752"/>
          </a:xfrm>
        </p:spPr>
        <p:txBody>
          <a:bodyPr/>
          <a:lstStyle/>
          <a:p>
            <a:r>
              <a:rPr lang="en-US" dirty="0"/>
              <a:t>Data are paired and come from the same population.</a:t>
            </a:r>
          </a:p>
          <a:p>
            <a:endParaRPr lang="en-US" dirty="0"/>
          </a:p>
          <a:p>
            <a:r>
              <a:rPr lang="en-US" dirty="0"/>
              <a:t>Each paired is chosen randomly &amp; independently.</a:t>
            </a:r>
          </a:p>
          <a:p>
            <a:endParaRPr lang="en-US" dirty="0"/>
          </a:p>
          <a:p>
            <a:r>
              <a:rPr lang="en-US" dirty="0"/>
              <a:t>The data are measured on at last an internal scale when, as is usual, within pair differences are calculated to perform the test.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799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Algerian" pitchFamily="82" charset="0"/>
              </a:rPr>
              <a:t>Wilcoxon Signed Rank Sum Test(Paired Sample) or Wilcoxon matched pairs test :</a:t>
            </a: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State the null hypothesis – in this case it is that the median difference, M, is equal to zero.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We wish to test H0 : M1 = M2 against </a:t>
            </a:r>
          </a:p>
          <a:p>
            <a:pPr marL="365760" lvl="1" indent="0">
              <a:buNone/>
            </a:pPr>
            <a:r>
              <a:rPr lang="en-US" dirty="0"/>
              <a:t>                               H1 : M1 &gt; M2</a:t>
            </a:r>
          </a:p>
          <a:p>
            <a:pPr marL="365760" lvl="1" indent="0">
              <a:buNone/>
            </a:pPr>
            <a:r>
              <a:rPr lang="en-US" dirty="0"/>
              <a:t>                                H1 : M1 &lt; M2</a:t>
            </a:r>
          </a:p>
          <a:p>
            <a:pPr marL="365760" lvl="1" indent="0">
              <a:buNone/>
            </a:pPr>
            <a:r>
              <a:rPr lang="en-US" dirty="0"/>
              <a:t>                                H1 : M1 ≠ M2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Here, are the notation M1 &amp;M2 for population median.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Calculate W+ = Sum of the ranks of the positive differences &amp; W- = Sum of the ranks of the negative differences (As a check the total, W+ + W- = should be equal to n(n+1)/2).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831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Examples</a:t>
            </a:r>
            <a:endParaRPr lang="en-IN" sz="36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Test of hypothesis that there is no difference between the perceived quality of the two samples A and B. Use Wilcoxon matched pairs test at 5% level of significance. Following data are given below.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321408"/>
              </p:ext>
            </p:extLst>
          </p:nvPr>
        </p:nvGraphicFramePr>
        <p:xfrm>
          <a:off x="251512" y="3573016"/>
          <a:ext cx="8424945" cy="138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en-US" dirty="0"/>
                        <a:t>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r>
                        <a:rPr lang="en-US" dirty="0"/>
                        <a:t>Brand</a:t>
                      </a:r>
                      <a:r>
                        <a:rPr lang="en-US" baseline="0" dirty="0"/>
                        <a:t> 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56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56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75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r>
                        <a:rPr lang="en-US" dirty="0"/>
                        <a:t>Brand 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41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58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53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52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44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57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68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26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122413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Answer :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IN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7704856" cy="4701136"/>
          </a:xfrm>
        </p:spPr>
        <p:txBody>
          <a:bodyPr/>
          <a:lstStyle/>
          <a:p>
            <a:r>
              <a:rPr lang="en-US" dirty="0"/>
              <a:t>H0 : There is no difference between the perceived quality of the two samples.</a:t>
            </a:r>
          </a:p>
          <a:p>
            <a:endParaRPr lang="en-US" dirty="0"/>
          </a:p>
          <a:p>
            <a:r>
              <a:rPr lang="en-US" dirty="0"/>
              <a:t>H1 : There is difference between  the perceived quality of the two samples.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30983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894410"/>
              </p:ext>
            </p:extLst>
          </p:nvPr>
        </p:nvGraphicFramePr>
        <p:xfrm>
          <a:off x="107503" y="188648"/>
          <a:ext cx="8568952" cy="6570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7172">
                <a:tc>
                  <a:txBody>
                    <a:bodyPr/>
                    <a:lstStyle/>
                    <a:p>
                      <a:r>
                        <a:rPr lang="en-US" dirty="0" err="1"/>
                        <a:t>Paire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 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 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Diff=A-B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</a:t>
                      </a:r>
                      <a:r>
                        <a:rPr lang="en-US" baseline="0" dirty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Signed</a:t>
                      </a:r>
                      <a:r>
                        <a:rPr lang="en-US" baseline="0" dirty="0"/>
                        <a:t> of rank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813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246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17623"/>
              </p:ext>
            </p:extLst>
          </p:nvPr>
        </p:nvGraphicFramePr>
        <p:xfrm>
          <a:off x="107504" y="188639"/>
          <a:ext cx="8721351" cy="656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59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9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9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28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28602">
                <a:tc>
                  <a:txBody>
                    <a:bodyPr/>
                    <a:lstStyle/>
                    <a:p>
                      <a:r>
                        <a:rPr lang="en-US" dirty="0"/>
                        <a:t>Pair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 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 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Diff=A-B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Abs</a:t>
                      </a:r>
                      <a:r>
                        <a:rPr lang="en-US" baseline="0" dirty="0"/>
                        <a:t>  Diff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Signed</a:t>
                      </a:r>
                      <a:r>
                        <a:rPr lang="en-US" baseline="0" dirty="0"/>
                        <a:t> of rank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-6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852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-9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-2.5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285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32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9" y="134501"/>
            <a:ext cx="813690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/>
              <a:t>We calculate W+ = 101.5</a:t>
            </a:r>
          </a:p>
          <a:p>
            <a:pPr lvl="0"/>
            <a:r>
              <a:rPr lang="en-US" sz="2400" dirty="0"/>
              <a:t>    (13+2.5+4.5+11+10+12+15+8+4.5+14+7 = 101.5)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     and W- =18.5</a:t>
            </a:r>
          </a:p>
          <a:p>
            <a:pPr lvl="0"/>
            <a:r>
              <a:rPr lang="en-US" sz="2400" dirty="0"/>
              <a:t>     (6+1+9+2.5 = 18.5)</a:t>
            </a:r>
          </a:p>
          <a:p>
            <a:pPr lvl="0"/>
            <a:r>
              <a:rPr lang="en-US" sz="2400" dirty="0"/>
              <a:t> </a:t>
            </a:r>
          </a:p>
          <a:p>
            <a:pPr lvl="0"/>
            <a:r>
              <a:rPr lang="en-US" sz="2400" dirty="0"/>
              <a:t>     Total W++W- = n(n+1)/2 = 120.</a:t>
            </a:r>
          </a:p>
          <a:p>
            <a:pPr lvl="0"/>
            <a:r>
              <a:rPr lang="en-US" sz="2400" dirty="0"/>
              <a:t>      Also, the reduced sample size n = 15.</a:t>
            </a:r>
          </a:p>
          <a:p>
            <a:pPr lvl="0"/>
            <a:r>
              <a:rPr lang="en-US" sz="2400" dirty="0"/>
              <a:t>    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US" sz="2400" dirty="0"/>
              <a:t>We calculated value 18.5 is  less than tabled value (25) of W at 5% level of significance. Here, we accepted the null hypothesis.</a:t>
            </a:r>
          </a:p>
        </p:txBody>
      </p:sp>
    </p:spTree>
    <p:extLst>
      <p:ext uri="{BB962C8B-B14F-4D97-AF65-F5344CB8AC3E}">
        <p14:creationId xmlns:p14="http://schemas.microsoft.com/office/powerpoint/2010/main" val="576493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7740" y="2967335"/>
            <a:ext cx="39485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9605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239</TotalTime>
  <Words>622</Words>
  <Application>Microsoft Office PowerPoint</Application>
  <PresentationFormat>On-screen Show (4:3)</PresentationFormat>
  <Paragraphs>227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Algerian</vt:lpstr>
      <vt:lpstr>Arial</vt:lpstr>
      <vt:lpstr>Century Schoolbook</vt:lpstr>
      <vt:lpstr>Times New Roman</vt:lpstr>
      <vt:lpstr>Wingdings</vt:lpstr>
      <vt:lpstr>Wingdings 2</vt:lpstr>
      <vt:lpstr>Oriel</vt:lpstr>
      <vt:lpstr>Wilcoxon Signed Rank Sum Test</vt:lpstr>
      <vt:lpstr>introduction</vt:lpstr>
      <vt:lpstr>                 Assumptions</vt:lpstr>
      <vt:lpstr>Wilcoxon Signed Rank Sum Test(Paired Sample) or Wilcoxon matched pairs test :</vt:lpstr>
      <vt:lpstr>Examples</vt:lpstr>
      <vt:lpstr>Answer : 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Wilcoxon Signed Rank Sum Test</dc:title>
  <dc:creator>HPLAP1</dc:creator>
  <cp:lastModifiedBy>OWNER</cp:lastModifiedBy>
  <cp:revision>22</cp:revision>
  <dcterms:created xsi:type="dcterms:W3CDTF">2023-04-05T02:47:47Z</dcterms:created>
  <dcterms:modified xsi:type="dcterms:W3CDTF">2025-01-20T16:48:06Z</dcterms:modified>
</cp:coreProperties>
</file>